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66" r:id="rId2"/>
  </p:sldIdLst>
  <p:sldSz cx="9144000" cy="5143500" type="screen16x9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orient="horz" pos="305">
          <p15:clr>
            <a:srgbClr val="A4A3A4"/>
          </p15:clr>
        </p15:guide>
        <p15:guide id="3" orient="horz" pos="2981">
          <p15:clr>
            <a:srgbClr val="A4A3A4"/>
          </p15:clr>
        </p15:guide>
        <p15:guide id="4" pos="2891">
          <p15:clr>
            <a:srgbClr val="A4A3A4"/>
          </p15:clr>
        </p15:guide>
        <p15:guide id="5" pos="249">
          <p15:clr>
            <a:srgbClr val="A4A3A4"/>
          </p15:clr>
        </p15:guide>
        <p15:guide id="6" pos="5511">
          <p15:clr>
            <a:srgbClr val="A4A3A4"/>
          </p15:clr>
        </p15:guide>
        <p15:guide id="7" pos="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3CCE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2" autoAdjust="0"/>
    <p:restoredTop sz="89408" autoAdjust="0"/>
  </p:normalViewPr>
  <p:slideViewPr>
    <p:cSldViewPr>
      <p:cViewPr varScale="1">
        <p:scale>
          <a:sx n="103" d="100"/>
          <a:sy n="103" d="100"/>
        </p:scale>
        <p:origin x="-845" y="-72"/>
      </p:cViewPr>
      <p:guideLst>
        <p:guide orient="horz" pos="1620"/>
        <p:guide orient="horz" pos="305"/>
        <p:guide orient="horz" pos="2981"/>
        <p:guide pos="2891"/>
        <p:guide pos="249"/>
        <p:guide pos="5511"/>
        <p:guide pos="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56EF4-4BC7-42E9-A5E6-D39E28267362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C0D74-1E69-46D7-828C-6660763A61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FA2FE-E7FE-4723-8030-529F5B38FB93}" type="datetimeFigureOut">
              <a:rPr lang="zh-CN" altLang="en-US" smtClean="0"/>
              <a:pPr/>
              <a:t>2023/11/12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6A218-AA3A-443A-8D59-1E8E954C24F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6504" y="3010700"/>
            <a:ext cx="2983214" cy="21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267494"/>
            <a:ext cx="4536504" cy="30963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31"/>
          <p:cNvSpPr>
            <a:spLocks noChangeArrowheads="1"/>
          </p:cNvSpPr>
          <p:nvPr/>
        </p:nvSpPr>
        <p:spPr bwMode="auto">
          <a:xfrm>
            <a:off x="0" y="285734"/>
            <a:ext cx="9144000" cy="5106526"/>
          </a:xfrm>
          <a:prstGeom prst="rect">
            <a:avLst/>
          </a:prstGeom>
          <a:noFill/>
          <a:ln w="9525">
            <a:noFill/>
            <a:bevel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ts val="200"/>
              </a:spcBef>
              <a:spcAft>
                <a:spcPts val="200"/>
              </a:spcAft>
              <a:buAutoNum type="romanUcPeriod"/>
            </a:pP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应用服务器（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AS Server)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（欧孚平台目前部署在阿里云，推荐使用阿里云。其他平台需要更多时间部署，部署过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Azure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微软云）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Application Server default use the 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Aliyun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Cloud. Also have experience Azure Cloud)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1.1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应用服务器（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AS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服务器）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Application Server) 	      </a:t>
            </a: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	&lt;20000 devices (2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万台以下设备）：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 2G 4Core+RAM 4G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（或以上）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; 2-5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万台设备：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 4G8Core+RAM 8G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（或以上）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600" indent="-228600"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      ii)  	Hardware Disk (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硬盘）：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100G or Above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或以上（做好分盘：系统盘和数据盘）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iii) 	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ecs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选择版本为：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Windows Server2008 64</a:t>
            </a:r>
            <a:r>
              <a:rPr lang="zh-CN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位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（或以上版本 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or Above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iv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一个域名或者二级域名指向服务器地址，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HTTPS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证书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(A domain name or second-level domain name points to the server address, HTTPS certificate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V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第三方地图运营商（百度、高德和谷歌）开放平台的应用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key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和密钥（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web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和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app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地图展示使用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1.2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云数据库（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Cloud database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）：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 4G 8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Core + RAM 8G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 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or Above)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ii) Database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（云</a:t>
            </a:r>
            <a:r>
              <a:rPr lang="zh-CN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数据库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rds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版本选择为）：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Sqlserver2012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（或以上版本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or Above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Business Mode:  1. Platform Deployment with $5K (free support for the 1</a:t>
            </a:r>
            <a:r>
              <a:rPr lang="en-US" altLang="zh-CN" sz="950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year, followed by an annual fee of $1K)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en-US" altLang="zh-CN" sz="95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 Platform And Mobile Application Source code: $50K (free support for the 1</a:t>
            </a:r>
            <a:r>
              <a:rPr lang="en-US" altLang="zh-CN" sz="950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st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year, followed by an annual fee of $1K)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altLang="zh-CN" sz="5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II.    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设备还需要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服务器（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 Server-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LoRa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Gateway Network Management Server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 服务器 硬件配置：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CPU 4G 8Core+RAM 8G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（或以上 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or Above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ii) 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我们采用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开源构架，需要如下环境软件和应用软件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Linux </a:t>
            </a:r>
            <a:r>
              <a:rPr lang="en-US" altLang="zh-CN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server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 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use 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ubuntu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操作系统，会安装如下开源的应用：</a:t>
            </a:r>
            <a:endParaRPr lang="zh-CN" altLang="en-US" sz="9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MQTT Server </a:t>
            </a:r>
            <a:r>
              <a:rPr lang="zh-CN" altLang="en-US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95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mosquitto</a:t>
            </a:r>
            <a:r>
              <a:rPr lang="zh-CN" altLang="en-US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 </a:t>
            </a:r>
            <a:r>
              <a:rPr lang="en-US" altLang="zh-CN" sz="95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mqtt</a:t>
            </a:r>
            <a:r>
              <a:rPr lang="en-US" altLang="zh-CN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用于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NS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服务器接收</a:t>
            </a:r>
            <a:r>
              <a:rPr lang="zh-CN" altLang="en-US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网关发布的消息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Redis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server </a:t>
            </a:r>
            <a:r>
              <a:rPr lang="zh-CN" altLang="en-US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over </a:t>
            </a:r>
            <a:r>
              <a:rPr lang="en-US" altLang="zh-CN" sz="95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redis</a:t>
            </a:r>
            <a:r>
              <a:rPr lang="en-US" altLang="zh-CN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5</a:t>
            </a:r>
            <a:r>
              <a:rPr lang="zh-CN" altLang="en-US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）用于配套</a:t>
            </a:r>
            <a:r>
              <a:rPr lang="en-US" altLang="zh-CN" sz="95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mqtt</a:t>
            </a:r>
            <a:r>
              <a:rPr lang="en-US" altLang="zh-CN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9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临时转存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gateway-bridge Gateway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（网关用于配置发布的主题的读写策略）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Network-server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（网络服务器 添加写数据库账号及读写策略）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</a:t>
            </a:r>
            <a:r>
              <a:rPr lang="en-US" altLang="zh-CN" sz="95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Chirpstack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-Application-server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（网关应用服务器）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iii)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数据库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Sqlserver2012 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can reuse above 1.2 C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共用如上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1.2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的云数据库</a:t>
            </a: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zh-CN" sz="9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Business Mode:  Deployment for NS with $1K. 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zh-CN" altLang="zh-CN" sz="9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72413" y="0"/>
            <a:ext cx="1071587" cy="323431"/>
          </a:xfrm>
          <a:prstGeom prst="rect">
            <a:avLst/>
          </a:prstGeom>
        </p:spPr>
      </p:pic>
      <p:sp>
        <p:nvSpPr>
          <p:cNvPr id="6" name="文本框 72"/>
          <p:cNvSpPr txBox="1">
            <a:spLocks noChangeArrowheads="1"/>
          </p:cNvSpPr>
          <p:nvPr/>
        </p:nvSpPr>
        <p:spPr bwMode="auto">
          <a:xfrm>
            <a:off x="-32" y="-18"/>
            <a:ext cx="7929618" cy="31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1600" b="1" dirty="0" smtClean="0">
                <a:solidFill>
                  <a:srgbClr val="3E82F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欧孚平台服务器部署配置</a:t>
            </a:r>
            <a:r>
              <a:rPr lang="zh-CN" altLang="en-US" sz="1600" b="1" dirty="0" smtClean="0">
                <a:solidFill>
                  <a:srgbClr val="3E82F7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1600" b="1" dirty="0" smtClean="0">
                <a:solidFill>
                  <a:srgbClr val="3E82F7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(Platform Deployment Configuration) </a:t>
            </a:r>
            <a:endParaRPr lang="zh-CN" altLang="en-US" sz="1600" b="1" dirty="0">
              <a:solidFill>
                <a:srgbClr val="3E82F7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ransition spd="slow" advClick="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TYwNzg4ZWI4ZDdkMTJkYmU0YjUyMTUxNjExZWEwYj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47</Words>
  <Application>Microsoft Office PowerPoint</Application>
  <PresentationFormat>全屏显示(16:9)</PresentationFormat>
  <Paragraphs>26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asus-pc</dc:creator>
  <cp:lastModifiedBy>Jack Yu</cp:lastModifiedBy>
  <cp:revision>271</cp:revision>
  <dcterms:created xsi:type="dcterms:W3CDTF">2015-10-11T09:57:00Z</dcterms:created>
  <dcterms:modified xsi:type="dcterms:W3CDTF">2023-11-12T13:40:25Z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1476336422</vt:lpwstr>
  </property>
  <property fmtid="{D5CDD505-2E9C-101B-9397-08002B2CF9AE}" pid="6" name="ICV">
    <vt:lpwstr>811377E318AE4D2289C427D011F99497</vt:lpwstr>
  </property>
  <property fmtid="{D5CDD505-2E9C-101B-9397-08002B2CF9AE}" pid="7" name="KSOProductBuildVer">
    <vt:lpwstr>2052-11.1.0.11691</vt:lpwstr>
  </property>
</Properties>
</file>